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32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75" r:id="rId19"/>
    <p:sldId id="276" r:id="rId20"/>
    <p:sldId id="277" r:id="rId21"/>
    <p:sldId id="280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latin typeface="Arial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21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move the slide</a:t>
            </a: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323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24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C9AEC76-378B-4CB5-B4EE-9ABB707DD342}" type="slidenum">
              <a:rPr lang="ru-RU" sz="1200" b="0" strike="noStrike" spc="-1"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4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1CB3249C-34E4-4972-92BC-03C31F90A0CF}" type="slidenum">
              <a:rPr lang="ru-RU" sz="1200" b="0" strike="noStrike" spc="-1">
                <a:solidFill>
                  <a:srgbClr val="000000"/>
                </a:solidFill>
                <a:latin typeface="Arial"/>
                <a:ea typeface="msmincho"/>
              </a:rPr>
              <a:pPr algn="r">
                <a:lnSpc>
                  <a:spcPct val="100000"/>
                </a:lnSpc>
              </a:pPr>
              <a:t>12</a:t>
            </a:fld>
            <a:endParaRPr lang="en-US" sz="12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3881520" y="8686800"/>
            <a:ext cx="2970000" cy="446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71936D0B-82EF-4607-8AC0-C2B516FC0A6E}" type="slidenum">
              <a:rPr lang="ru-RU" sz="1400" b="1" strike="noStrike" spc="-1">
                <a:solidFill>
                  <a:srgbClr val="000000"/>
                </a:solidFill>
                <a:latin typeface="Times New Roman"/>
                <a:ea typeface="msmincho"/>
              </a:rPr>
              <a:pPr algn="r">
                <a:lnSpc>
                  <a:spcPct val="93000"/>
                </a:lnSpc>
              </a:pPr>
              <a:t>12</a:t>
            </a:fld>
            <a:endParaRPr lang="en-US" sz="14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22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-228600" y="-342900"/>
            <a:ext cx="7315200" cy="5487988"/>
          </a:xfrm>
          <a:prstGeom prst="rect">
            <a:avLst/>
          </a:prstGeom>
        </p:spPr>
      </p:sp>
      <p:sp>
        <p:nvSpPr>
          <p:cNvPr id="423" name="PlaceHolder 4"/>
          <p:cNvSpPr>
            <a:spLocks noGrp="1"/>
          </p:cNvSpPr>
          <p:nvPr>
            <p:ph type="body"/>
          </p:nvPr>
        </p:nvSpPr>
        <p:spPr>
          <a:xfrm>
            <a:off x="685800" y="4343040"/>
            <a:ext cx="5479920" cy="410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9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0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0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1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6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7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-816120" y="-816120"/>
            <a:ext cx="1638360" cy="1638360"/>
          </a:xfrm>
          <a:custGeom>
            <a:avLst/>
            <a:gdLst/>
            <a:ahLst/>
            <a:cxnLst/>
            <a:rect l="l" t="t" r="r" b="b"/>
            <a:pathLst>
              <a:path w="819655" h="819284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3000"/>
            </a:srgbClr>
          </a:solidFill>
          <a:ln w="3240">
            <a:solidFill>
              <a:srgbClr val="D2C3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168120" y="20520"/>
            <a:ext cx="1703520" cy="1703520"/>
          </a:xfrm>
          <a:prstGeom prst="ellipse">
            <a:avLst/>
          </a:prstGeom>
          <a:noFill/>
          <a:ln w="27360">
            <a:solidFill>
              <a:srgbClr val="FFF6DB"/>
            </a:solidFill>
            <a:miter/>
          </a:ln>
          <a:effectLst>
            <a:outerShdw dist="12600" dir="5400000">
              <a:srgbClr val="AFA58D">
                <a:alpha val="8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171360" y="1042920"/>
            <a:ext cx="1157400" cy="1150920"/>
            <a:chOff x="171360" y="1042920"/>
            <a:chExt cx="1157400" cy="1150920"/>
          </a:xfrm>
        </p:grpSpPr>
        <p:pic>
          <p:nvPicPr>
            <p:cNvPr id="3" name="Кольцо 10"/>
            <p:cNvPicPr/>
            <p:nvPr/>
          </p:nvPicPr>
          <p:blipFill>
            <a:blip r:embed="rId15" cstate="print"/>
            <a:stretch/>
          </p:blipFill>
          <p:spPr>
            <a:xfrm>
              <a:off x="171360" y="1042920"/>
              <a:ext cx="1157400" cy="115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CustomShape 4"/>
            <p:cNvSpPr/>
            <p:nvPr/>
          </p:nvSpPr>
          <p:spPr>
            <a:xfrm rot="2315400">
              <a:off x="347400" y="1216080"/>
              <a:ext cx="795240" cy="77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CustomShape 5"/>
          <p:cNvSpPr/>
          <p:nvPr/>
        </p:nvSpPr>
        <p:spPr>
          <a:xfrm>
            <a:off x="1012680" y="0"/>
            <a:ext cx="81313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8" name="PlaceHolder 8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9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PlaceHolder 10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11D9487C-DAC1-46E1-87B6-B2A98F416252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pPr algn="ctr"/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CustomShape 11"/>
          <p:cNvSpPr/>
          <p:nvPr/>
        </p:nvSpPr>
        <p:spPr>
          <a:xfrm>
            <a:off x="1014480" y="0"/>
            <a:ext cx="730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-816120" y="-816120"/>
            <a:ext cx="1638360" cy="1638360"/>
          </a:xfrm>
          <a:custGeom>
            <a:avLst/>
            <a:gdLst/>
            <a:ahLst/>
            <a:cxnLst/>
            <a:rect l="l" t="t" r="r" b="b"/>
            <a:pathLst>
              <a:path w="819655" h="819284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3000"/>
            </a:srgbClr>
          </a:solidFill>
          <a:ln w="3240">
            <a:solidFill>
              <a:srgbClr val="D2C3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168120" y="20520"/>
            <a:ext cx="1703520" cy="1703520"/>
          </a:xfrm>
          <a:prstGeom prst="ellipse">
            <a:avLst/>
          </a:prstGeom>
          <a:noFill/>
          <a:ln w="27360">
            <a:solidFill>
              <a:srgbClr val="FFF6DB"/>
            </a:solidFill>
            <a:miter/>
          </a:ln>
          <a:effectLst>
            <a:outerShdw dist="12600" dir="5400000">
              <a:srgbClr val="AFA58D">
                <a:alpha val="8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0" name="Group 3"/>
          <p:cNvGrpSpPr/>
          <p:nvPr/>
        </p:nvGrpSpPr>
        <p:grpSpPr>
          <a:xfrm>
            <a:off x="171360" y="1042920"/>
            <a:ext cx="1157400" cy="1150920"/>
            <a:chOff x="171360" y="1042920"/>
            <a:chExt cx="1157400" cy="1150920"/>
          </a:xfrm>
        </p:grpSpPr>
        <p:pic>
          <p:nvPicPr>
            <p:cNvPr id="51" name="Кольцо 10"/>
            <p:cNvPicPr/>
            <p:nvPr/>
          </p:nvPicPr>
          <p:blipFill>
            <a:blip r:embed="rId15" cstate="print"/>
            <a:stretch/>
          </p:blipFill>
          <p:spPr>
            <a:xfrm>
              <a:off x="171360" y="1042920"/>
              <a:ext cx="1157400" cy="115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CustomShape 4"/>
            <p:cNvSpPr/>
            <p:nvPr/>
          </p:nvSpPr>
          <p:spPr>
            <a:xfrm rot="2315400">
              <a:off x="347400" y="1216080"/>
              <a:ext cx="795240" cy="77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3" name="CustomShape 5"/>
          <p:cNvSpPr/>
          <p:nvPr/>
        </p:nvSpPr>
        <p:spPr>
          <a:xfrm>
            <a:off x="1012680" y="0"/>
            <a:ext cx="81313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1014480" y="0"/>
            <a:ext cx="730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" name="Group 7"/>
          <p:cNvGrpSpPr/>
          <p:nvPr/>
        </p:nvGrpSpPr>
        <p:grpSpPr>
          <a:xfrm>
            <a:off x="920880" y="1414440"/>
            <a:ext cx="218880" cy="212760"/>
            <a:chOff x="920880" y="1414440"/>
            <a:chExt cx="218880" cy="212760"/>
          </a:xfrm>
        </p:grpSpPr>
        <p:pic>
          <p:nvPicPr>
            <p:cNvPr id="56" name="Овал 12"/>
            <p:cNvPicPr/>
            <p:nvPr/>
          </p:nvPicPr>
          <p:blipFill>
            <a:blip r:embed="rId16" cstate="print"/>
            <a:stretch/>
          </p:blipFill>
          <p:spPr>
            <a:xfrm>
              <a:off x="920880" y="1414440"/>
              <a:ext cx="218880" cy="212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7" name="CustomShape 8"/>
            <p:cNvSpPr/>
            <p:nvPr/>
          </p:nvSpPr>
          <p:spPr>
            <a:xfrm>
              <a:off x="952560" y="144468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8" name="CustomShape 9"/>
          <p:cNvSpPr/>
          <p:nvPr/>
        </p:nvSpPr>
        <p:spPr>
          <a:xfrm>
            <a:off x="1157400" y="1344600"/>
            <a:ext cx="63360" cy="65160"/>
          </a:xfrm>
          <a:prstGeom prst="ellipse">
            <a:avLst/>
          </a:prstGeom>
          <a:noFill/>
          <a:ln w="12600">
            <a:solidFill>
              <a:srgbClr val="307F93">
                <a:alpha val="60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PlaceHolder 10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60" name="PlaceHolder 11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61" name="PlaceHolder 12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62" name="PlaceHolder 13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3" name="PlaceHolder 14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27AADB22-1D8A-4B0E-B58D-39DC4D410B8B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pPr algn="ct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282760" y="0"/>
            <a:ext cx="685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2"/>
          <p:cNvSpPr/>
          <p:nvPr/>
        </p:nvSpPr>
        <p:spPr>
          <a:xfrm>
            <a:off x="2286000" y="0"/>
            <a:ext cx="763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2" name="Group 3"/>
          <p:cNvGrpSpPr/>
          <p:nvPr/>
        </p:nvGrpSpPr>
        <p:grpSpPr>
          <a:xfrm>
            <a:off x="2170080" y="2816280"/>
            <a:ext cx="219240" cy="212760"/>
            <a:chOff x="2170080" y="2816280"/>
            <a:chExt cx="219240" cy="212760"/>
          </a:xfrm>
        </p:grpSpPr>
        <p:pic>
          <p:nvPicPr>
            <p:cNvPr id="103" name="Овал 15"/>
            <p:cNvPicPr/>
            <p:nvPr/>
          </p:nvPicPr>
          <p:blipFill>
            <a:blip r:embed="rId15" cstate="print"/>
            <a:stretch/>
          </p:blipFill>
          <p:spPr>
            <a:xfrm>
              <a:off x="2170080" y="2816280"/>
              <a:ext cx="219240" cy="212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4" name="CustomShape 4"/>
            <p:cNvSpPr/>
            <p:nvPr/>
          </p:nvSpPr>
          <p:spPr>
            <a:xfrm>
              <a:off x="2203560" y="2844720"/>
              <a:ext cx="147600" cy="14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5" name="CustomShape 5"/>
          <p:cNvSpPr/>
          <p:nvPr/>
        </p:nvSpPr>
        <p:spPr>
          <a:xfrm>
            <a:off x="2408400" y="2746440"/>
            <a:ext cx="63360" cy="63360"/>
          </a:xfrm>
          <a:prstGeom prst="ellipse">
            <a:avLst/>
          </a:prstGeom>
          <a:noFill/>
          <a:ln w="12600">
            <a:solidFill>
              <a:srgbClr val="307F93">
                <a:alpha val="60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PlaceHolder 6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107" name="PlaceHolder 7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108" name="PlaceHolder 8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09" name="PlaceHolder 9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0" name="PlaceHolder 10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5B724B55-AFB4-4FFC-9C80-0F4F86AB1220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pPr algn="ct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149" name="PlaceHolder 3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7B0CC317-F727-4067-ADB0-028D3B6A0B54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pPr algn="ct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014480" y="0"/>
            <a:ext cx="81295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2"/>
          <p:cNvSpPr/>
          <p:nvPr/>
        </p:nvSpPr>
        <p:spPr>
          <a:xfrm>
            <a:off x="1014480" y="0"/>
            <a:ext cx="730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PlaceHolder 3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192" name="PlaceHolder 5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AC57C651-32B0-49AE-BAB7-DC2EFCD272D5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pPr algn="ct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233" name="PlaceHolder 3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A4F19C9D-F06B-42AC-AEC9-16BAD939846F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pPr algn="ct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1"/>
          <p:cNvGrpSpPr/>
          <p:nvPr/>
        </p:nvGrpSpPr>
        <p:grpSpPr>
          <a:xfrm>
            <a:off x="652320" y="974880"/>
            <a:ext cx="4797720" cy="4797360"/>
            <a:chOff x="652320" y="974880"/>
            <a:chExt cx="4797720" cy="4797360"/>
          </a:xfrm>
        </p:grpSpPr>
        <p:pic>
          <p:nvPicPr>
            <p:cNvPr id="273" name="Прямоугольник 12"/>
            <p:cNvPicPr/>
            <p:nvPr/>
          </p:nvPicPr>
          <p:blipFill>
            <a:blip r:embed="rId15" cstate="print"/>
            <a:stretch/>
          </p:blipFill>
          <p:spPr>
            <a:xfrm>
              <a:off x="652320" y="974880"/>
              <a:ext cx="4797720" cy="4797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4" name="CustomShape 2"/>
            <p:cNvSpPr/>
            <p:nvPr/>
          </p:nvSpPr>
          <p:spPr>
            <a:xfrm>
              <a:off x="762120" y="1066680"/>
              <a:ext cx="4572000" cy="4572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5" name="CustomShape 3"/>
          <p:cNvSpPr/>
          <p:nvPr/>
        </p:nvSpPr>
        <p:spPr>
          <a:xfrm rot="19468200">
            <a:off x="396360" y="953640"/>
            <a:ext cx="685800" cy="204840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/>
          </a:ln>
          <a:effectLst>
            <a:outerShdw dist="25364" dir="3324462">
              <a:srgbClr val="EBDAB1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4"/>
          <p:cNvSpPr/>
          <p:nvPr/>
        </p:nvSpPr>
        <p:spPr>
          <a:xfrm rot="2103600" flipH="1">
            <a:off x="5003640" y="936720"/>
            <a:ext cx="649440" cy="204480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/>
          </a:ln>
          <a:effectLst>
            <a:outerShdw dist="25364" dir="3324462">
              <a:srgbClr val="E7DEC9">
                <a:alpha val="2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PlaceHolder 5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279" name="PlaceHolder 7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80" name="PlaceHolder 8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1" name="PlaceHolder 9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48354B1B-271C-43A8-9137-DE15A7ADCE29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pPr algn="ctr"/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1"/>
          <p:cNvPicPr/>
          <p:nvPr/>
        </p:nvPicPr>
        <p:blipFill>
          <a:blip r:embed="rId2" cstate="print"/>
          <a:stretch/>
        </p:blipFill>
        <p:spPr>
          <a:xfrm>
            <a:off x="1066800" y="0"/>
            <a:ext cx="7848600" cy="2819400"/>
          </a:xfrm>
          <a:prstGeom prst="rect">
            <a:avLst/>
          </a:prstGeom>
          <a:ln>
            <a:noFill/>
          </a:ln>
        </p:spPr>
      </p:pic>
      <p:sp>
        <p:nvSpPr>
          <p:cNvPr id="327" name="CustomShape 1"/>
          <p:cNvSpPr/>
          <p:nvPr/>
        </p:nvSpPr>
        <p:spPr>
          <a:xfrm>
            <a:off x="1219200" y="2743200"/>
            <a:ext cx="7696200" cy="277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/>
          <a:lstStyle/>
          <a:p>
            <a:pPr algn="ctr">
              <a:lnSpc>
                <a:spcPct val="120000"/>
              </a:lnSpc>
            </a:pPr>
            <a:endParaRPr lang="ru-RU" sz="2000" b="1" strike="noStrike" spc="-1" dirty="0" smtClean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ru-RU" sz="2000" b="1" strike="noStrike" spc="-1" dirty="0" smtClean="0">
                <a:solidFill>
                  <a:srgbClr val="0070C0"/>
                </a:solidFill>
                <a:latin typeface="Arial"/>
              </a:rPr>
              <a:t>РОДИТЕЛЬСКОЕ СОБРАНИЕ </a:t>
            </a:r>
            <a:endParaRPr lang="en-US" sz="2000" b="1" strike="noStrike" spc="-1" dirty="0" smtClean="0">
              <a:solidFill>
                <a:srgbClr val="000000"/>
              </a:solidFill>
              <a:latin typeface="Corbel"/>
            </a:endParaRPr>
          </a:p>
          <a:p>
            <a:pPr algn="ctr">
              <a:lnSpc>
                <a:spcPct val="120000"/>
              </a:lnSpc>
            </a:pPr>
            <a:r>
              <a:rPr lang="ru-RU" sz="2800" b="1" strike="noStrike" spc="-1" dirty="0" smtClean="0">
                <a:solidFill>
                  <a:srgbClr val="002060"/>
                </a:solidFill>
                <a:latin typeface="Arial"/>
              </a:rPr>
              <a:t>по выбору модуля комплексного курса</a:t>
            </a:r>
            <a:endParaRPr lang="en-US" sz="2800" b="1" strike="noStrike" spc="-1" dirty="0" smtClean="0">
              <a:solidFill>
                <a:srgbClr val="000000"/>
              </a:solidFill>
              <a:latin typeface="Corbel"/>
            </a:endParaRPr>
          </a:p>
          <a:p>
            <a:pPr algn="ctr">
              <a:lnSpc>
                <a:spcPct val="120000"/>
              </a:lnSpc>
            </a:pPr>
            <a:r>
              <a:rPr lang="ru-RU" sz="2800" b="1" strike="noStrike" spc="-1" dirty="0" smtClean="0">
                <a:solidFill>
                  <a:srgbClr val="002060"/>
                </a:solidFill>
                <a:latin typeface="Arial"/>
              </a:rPr>
              <a:t>«</a:t>
            </a:r>
            <a:r>
              <a:rPr lang="ru-RU" sz="2800" b="1" strike="noStrike" spc="-1" dirty="0">
                <a:solidFill>
                  <a:srgbClr val="002060"/>
                </a:solidFill>
                <a:latin typeface="Arial"/>
              </a:rPr>
              <a:t>Основы религиозных культур </a:t>
            </a:r>
            <a:r>
              <a:rPr lang="ru-RU" sz="2800" b="1" strike="noStrike" spc="-1" dirty="0" smtClean="0">
                <a:solidFill>
                  <a:srgbClr val="002060"/>
                </a:solidFill>
                <a:latin typeface="Arial"/>
              </a:rPr>
              <a:t>и </a:t>
            </a:r>
            <a:r>
              <a:rPr lang="ru-RU" sz="2800" b="1" strike="noStrike" spc="-1" dirty="0">
                <a:solidFill>
                  <a:srgbClr val="002060"/>
                </a:solidFill>
                <a:latin typeface="Arial"/>
              </a:rPr>
              <a:t>светской этики</a:t>
            </a:r>
            <a:r>
              <a:rPr lang="ru-RU" sz="2800" b="1" strike="noStrike" spc="-1" dirty="0" smtClean="0">
                <a:solidFill>
                  <a:srgbClr val="002060"/>
                </a:solidFill>
                <a:latin typeface="Arial"/>
              </a:rPr>
              <a:t>»</a:t>
            </a:r>
          </a:p>
          <a:p>
            <a:pPr algn="ctr">
              <a:lnSpc>
                <a:spcPct val="120000"/>
              </a:lnSpc>
            </a:pPr>
            <a:endParaRPr lang="en-US" sz="2800" b="1" strike="noStrike" spc="-1" dirty="0">
              <a:solidFill>
                <a:srgbClr val="000000"/>
              </a:solidFill>
              <a:latin typeface="Corbel"/>
            </a:endParaRPr>
          </a:p>
          <a:p>
            <a:pPr algn="ctr">
              <a:lnSpc>
                <a:spcPct val="120000"/>
              </a:lnSpc>
            </a:pPr>
            <a:endParaRPr lang="en-US" sz="2800" b="1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1331640" y="259920"/>
            <a:ext cx="7497720" cy="792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pc="-1" dirty="0">
                <a:solidFill>
                  <a:srgbClr val="008000"/>
                </a:solidFill>
                <a:latin typeface="Corbel"/>
              </a:rPr>
              <a:t>                   </a:t>
            </a:r>
            <a:r>
              <a:rPr lang="ru-RU" sz="3900" b="1" strike="noStrike" spc="-1" dirty="0">
                <a:solidFill>
                  <a:srgbClr val="008000"/>
                </a:solidFill>
                <a:latin typeface="Corbel"/>
              </a:rPr>
              <a:t>Модули курса ОРКСЭ:</a:t>
            </a:r>
            <a:endParaRPr lang="en-US" sz="3900" b="0" strike="noStrike" spc="-1" dirty="0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1402920" y="1196640"/>
            <a:ext cx="7497720" cy="504036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7500" lnSpcReduction="10000"/>
          </a:bodyPr>
          <a:lstStyle/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православной культуры.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исламской культуры.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буддийской культуры.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иудейской культуры.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религиозных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Corbel"/>
              </a:rPr>
              <a:t>культур народов России.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светской этики.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8255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</a:pPr>
            <a:r>
              <a:rPr lang="ru-RU" sz="3200" b="1" u="sng" strike="noStrike" spc="-1" dirty="0">
                <a:solidFill>
                  <a:srgbClr val="008000"/>
                </a:solidFill>
                <a:uFillTx/>
                <a:latin typeface="Corbel"/>
              </a:rPr>
              <a:t>4 раздела</a:t>
            </a:r>
            <a:r>
              <a:rPr lang="ru-RU" sz="3200" b="1" i="1" u="sng" strike="noStrike" spc="-1" dirty="0">
                <a:solidFill>
                  <a:srgbClr val="008000"/>
                </a:solidFill>
                <a:uFillTx/>
                <a:latin typeface="Corbel"/>
              </a:rPr>
              <a:t>:</a:t>
            </a:r>
            <a:r>
              <a:rPr lang="ru-RU" sz="3200" spc="-1" dirty="0">
                <a:solidFill>
                  <a:srgbClr val="000000"/>
                </a:solidFill>
                <a:latin typeface="Corbel"/>
              </a:rPr>
              <a:t> 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</a:rPr>
              <a:t>1) «</a:t>
            </a: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Россия – наша Родина»,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2) и 3) модульные,</a:t>
            </a:r>
            <a:r>
              <a:rPr lang="ru-RU" sz="3200" spc="-1" dirty="0">
                <a:solidFill>
                  <a:srgbClr val="000000"/>
                </a:solidFill>
                <a:latin typeface="Corbel"/>
              </a:rPr>
              <a:t> 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4) «Любовь и уважение к Отечеству»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9"/>
          <p:cNvPicPr/>
          <p:nvPr/>
        </p:nvPicPr>
        <p:blipFill>
          <a:blip r:embed="rId2" cstate="print"/>
          <a:stretch/>
        </p:blipFill>
        <p:spPr>
          <a:xfrm>
            <a:off x="2286000" y="0"/>
            <a:ext cx="6076800" cy="2286000"/>
          </a:xfrm>
          <a:prstGeom prst="rect">
            <a:avLst/>
          </a:prstGeom>
          <a:ln>
            <a:noFill/>
          </a:ln>
        </p:spPr>
      </p:pic>
      <p:pic>
        <p:nvPicPr>
          <p:cNvPr id="350" name="Picture 12"/>
          <p:cNvPicPr/>
          <p:nvPr/>
        </p:nvPicPr>
        <p:blipFill>
          <a:blip r:embed="rId3" cstate="print"/>
          <a:stretch/>
        </p:blipFill>
        <p:spPr>
          <a:xfrm rot="837977">
            <a:off x="3048000" y="2209800"/>
            <a:ext cx="1847880" cy="2428920"/>
          </a:xfrm>
          <a:prstGeom prst="rect">
            <a:avLst/>
          </a:prstGeom>
          <a:ln>
            <a:noFill/>
          </a:ln>
        </p:spPr>
      </p:pic>
      <p:pic>
        <p:nvPicPr>
          <p:cNvPr id="351" name="Picture 13"/>
          <p:cNvPicPr/>
          <p:nvPr/>
        </p:nvPicPr>
        <p:blipFill>
          <a:blip r:embed="rId4" cstate="print"/>
          <a:stretch/>
        </p:blipFill>
        <p:spPr>
          <a:xfrm rot="1081475">
            <a:off x="6954822" y="2284864"/>
            <a:ext cx="1857240" cy="2440080"/>
          </a:xfrm>
          <a:prstGeom prst="rect">
            <a:avLst/>
          </a:prstGeom>
          <a:ln>
            <a:noFill/>
          </a:ln>
        </p:spPr>
      </p:pic>
      <p:pic>
        <p:nvPicPr>
          <p:cNvPr id="352" name="Picture 14"/>
          <p:cNvPicPr/>
          <p:nvPr/>
        </p:nvPicPr>
        <p:blipFill>
          <a:blip r:embed="rId5" cstate="print"/>
          <a:stretch/>
        </p:blipFill>
        <p:spPr>
          <a:xfrm rot="20720432">
            <a:off x="1345330" y="2405094"/>
            <a:ext cx="1857240" cy="2440080"/>
          </a:xfrm>
          <a:prstGeom prst="rect">
            <a:avLst/>
          </a:prstGeom>
          <a:ln>
            <a:noFill/>
          </a:ln>
        </p:spPr>
      </p:pic>
      <p:pic>
        <p:nvPicPr>
          <p:cNvPr id="353" name="Picture 15"/>
          <p:cNvPicPr/>
          <p:nvPr/>
        </p:nvPicPr>
        <p:blipFill>
          <a:blip r:embed="rId6" cstate="print"/>
          <a:stretch/>
        </p:blipFill>
        <p:spPr>
          <a:xfrm rot="21085295">
            <a:off x="5257800" y="2209800"/>
            <a:ext cx="1847880" cy="2428920"/>
          </a:xfrm>
          <a:prstGeom prst="rect">
            <a:avLst/>
          </a:prstGeom>
          <a:ln>
            <a:noFill/>
          </a:ln>
        </p:spPr>
      </p:pic>
      <p:pic>
        <p:nvPicPr>
          <p:cNvPr id="354" name="Picture 9" descr="C:\Users\Л\Desktop\Новый рисунок (3).png"/>
          <p:cNvPicPr/>
          <p:nvPr/>
        </p:nvPicPr>
        <p:blipFill>
          <a:blip r:embed="rId7" cstate="print"/>
          <a:stretch/>
        </p:blipFill>
        <p:spPr>
          <a:xfrm>
            <a:off x="2743200" y="4191000"/>
            <a:ext cx="1857240" cy="2428920"/>
          </a:xfrm>
          <a:prstGeom prst="rect">
            <a:avLst/>
          </a:prstGeom>
          <a:ln>
            <a:noFill/>
          </a:ln>
        </p:spPr>
      </p:pic>
      <p:pic>
        <p:nvPicPr>
          <p:cNvPr id="9" name="Picture 4" descr="https://online.bookchamber.ru/book/getimage/cover?docid=2885377&amp;trim_x=10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114800"/>
            <a:ext cx="1828800" cy="24432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971640" y="2349360"/>
            <a:ext cx="8305560" cy="406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98500" lnSpcReduction="10000"/>
          </a:bodyPr>
          <a:lstStyle/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   обращение ребенка к членам своей семьи с целью получения информации (интервью, эссе, публичное выступление);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   оказание родительской помощи в подборе иллюстративного материала к урокам, материала для галереи образов, рассказы о культовых местах, религиозных святынях, показ фотографий или видеофильмов;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выступление членов семей с рассказами  о семейных традициях;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проведение семейных конкурсов  и викторин;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формирование домашней библиотеки, организация домашнего чтения;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участие и соавторство родителей и членов семьи в создании детских презентаций,  итоговых творческо-исследовательских работ;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привлечение родителей к внеурочным мероприятиям.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</a:pP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</a:pP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00"/>
              </a:spcBef>
            </a:pP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00"/>
              </a:spcBef>
            </a:pP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78" name="CustomShape 2"/>
          <p:cNvSpPr/>
          <p:nvPr/>
        </p:nvSpPr>
        <p:spPr>
          <a:xfrm>
            <a:off x="457200" y="274680"/>
            <a:ext cx="8381880" cy="201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8000"/>
                </a:solidFill>
                <a:latin typeface="Bitstream Vera Sans"/>
              </a:rPr>
              <a:t>Формы взаимодействия </a:t>
            </a:r>
            <a:r>
              <a:t/>
            </a:r>
            <a:br/>
            <a:r>
              <a:rPr lang="ru-RU" sz="3200" b="1" strike="noStrike" spc="-1">
                <a:solidFill>
                  <a:srgbClr val="008000"/>
                </a:solidFill>
                <a:latin typeface="Bitstream Vera Sans"/>
              </a:rPr>
              <a:t>семьи и школы </a:t>
            </a:r>
            <a:r>
              <a:t/>
            </a:r>
            <a:br/>
            <a:r>
              <a:rPr lang="ru-RU" sz="3200" b="1" strike="noStrike" spc="-1">
                <a:solidFill>
                  <a:srgbClr val="008000"/>
                </a:solidFill>
                <a:latin typeface="Bitstream Vera Sans"/>
              </a:rPr>
              <a:t>в рамках изучения курса ОРКСЭ</a:t>
            </a:r>
            <a:r>
              <a:rPr lang="ru-RU" sz="3600" b="1" strike="noStrike" spc="-1">
                <a:solidFill>
                  <a:srgbClr val="008000"/>
                </a:solidFill>
                <a:latin typeface="Bitstream Vera Sans"/>
              </a:rPr>
              <a:t> </a:t>
            </a:r>
            <a:endParaRPr lang="en-US" sz="3600" b="1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4300" b="1" strike="noStrike" spc="-1">
                <a:solidFill>
                  <a:srgbClr val="008000"/>
                </a:solidFill>
                <a:latin typeface="Corbel"/>
              </a:rPr>
              <a:t>Выбор модуля ОРКСЭ - </a:t>
            </a:r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826920" y="1523880"/>
            <a:ext cx="7561440" cy="1689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	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право родителей 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	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(законных представителей) обучающихся»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1" name="TextShape 3"/>
          <p:cNvSpPr txBox="1"/>
          <p:nvPr/>
        </p:nvSpPr>
        <p:spPr>
          <a:xfrm>
            <a:off x="2771280" y="4365360"/>
            <a:ext cx="5529240" cy="1871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Выбор подтверждается заявлением родителя (законного представителя).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Corbe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1434960" y="571680"/>
            <a:ext cx="7499520" cy="10000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3900" b="1" strike="noStrike" spc="-1">
                <a:solidFill>
                  <a:srgbClr val="572314"/>
                </a:solidFill>
                <a:latin typeface="Corbel"/>
              </a:rPr>
              <a:t> </a:t>
            </a:r>
            <a:r>
              <a:rPr lang="ru-RU" sz="2800" b="1" strike="noStrike" spc="-1">
                <a:solidFill>
                  <a:srgbClr val="572314"/>
                </a:solidFill>
                <a:latin typeface="Corbel"/>
              </a:rPr>
              <a:t>Обязателен ли данный учебный предмет для изучения в четвёртом классе?</a:t>
            </a:r>
            <a:r>
              <a:t/>
            </a:r>
            <a:br/>
            <a:endParaRPr lang="en-US" sz="28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1792080" y="1500120"/>
            <a:ext cx="7351560" cy="4664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Курс «ОРКСЭ» является обязательным учебным предметом в четвертом классе,  его изучение вводится во всех общеобразовательных учреждениях Российской Федерации с 1 сентября 2012 года, 1 час в неделю.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Рисунок 3"/>
          <p:cNvPicPr/>
          <p:nvPr/>
        </p:nvPicPr>
        <p:blipFill>
          <a:blip r:embed="rId2" cstate="print"/>
          <a:stretch/>
        </p:blipFill>
        <p:spPr>
          <a:xfrm>
            <a:off x="1103400" y="333360"/>
            <a:ext cx="8040600" cy="602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2800" b="1" strike="noStrike" spc="-1">
                <a:solidFill>
                  <a:srgbClr val="FF3300"/>
                </a:solidFill>
                <a:latin typeface="Corbel"/>
              </a:rPr>
              <a:t>Можно ли отказаться от изучения курса ОРКСЭ?</a:t>
            </a:r>
            <a:r>
              <a:rPr lang="ru-RU" sz="4000" b="1" strike="noStrike" spc="-1">
                <a:solidFill>
                  <a:srgbClr val="572314"/>
                </a:solidFill>
                <a:latin typeface="Corbel"/>
              </a:rPr>
              <a:t>  </a:t>
            </a:r>
            <a:endParaRPr lang="en-US" sz="40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731520" y="1628640"/>
            <a:ext cx="8381880" cy="5029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65040" indent="-282600">
              <a:spcBef>
                <a:spcPts val="598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Corbel"/>
              </a:rPr>
              <a:t>    </a:t>
            </a: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Нет. Согласно приказу Министерства образования и науки РФ этот курс включен в перечень предметов федерального компонента учебного плана и обязателен для изучения в государственных (муниципальных) общеобразовательных учреждениях, реализующих государственный стандарт начального, основного общего, полного (среднего) общего образования.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2800" b="1" strike="noStrike" spc="-1">
                <a:solidFill>
                  <a:srgbClr val="FF3300"/>
                </a:solidFill>
                <a:latin typeface="Corbel"/>
              </a:rPr>
              <a:t>Как будет оцениваться успешность освоения учащимся курса ОРКСЭ?</a:t>
            </a:r>
            <a:r>
              <a:rPr lang="ru-RU" sz="4000" b="1" strike="noStrike" spc="-1">
                <a:solidFill>
                  <a:srgbClr val="572314"/>
                </a:solidFill>
                <a:latin typeface="Corbel"/>
              </a:rPr>
              <a:t> </a:t>
            </a:r>
            <a:endParaRPr lang="en-US" sz="40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755280" y="1628640"/>
            <a:ext cx="8458200" cy="502920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7000"/>
          </a:bodyPr>
          <a:lstStyle/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Это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Corbel"/>
              </a:rPr>
              <a:t>безотметочный</a:t>
            </a: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 курс, оценка в виде баллов за него не выставляется.</a:t>
            </a:r>
            <a:r>
              <a:rPr lang="ru-RU" sz="3200" spc="-1" dirty="0">
                <a:solidFill>
                  <a:srgbClr val="000000"/>
                </a:solidFill>
                <a:latin typeface="Corbel"/>
              </a:rPr>
              <a:t> </a:t>
            </a:r>
            <a:endParaRPr lang="ru-RU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3200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Учащиеся в конце освоения курса будут представлять свои проектные работы, презентации, творческие выступления и т. п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2500" b="1" strike="noStrike" spc="-1">
                <a:solidFill>
                  <a:srgbClr val="FF3300"/>
                </a:solidFill>
                <a:latin typeface="Corbel"/>
              </a:rPr>
              <a:t>Каково взаимодействие с родителями (законными представителями)  по курсу ОРКСЭ?</a:t>
            </a:r>
            <a:endParaRPr lang="en-US" sz="25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98" name="TextShape 2"/>
          <p:cNvSpPr txBox="1"/>
          <p:nvPr/>
        </p:nvSpPr>
        <p:spPr>
          <a:xfrm>
            <a:off x="761760" y="1557360"/>
            <a:ext cx="8381880" cy="5105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lnSpc>
                <a:spcPct val="120000"/>
              </a:lnSpc>
              <a:spcBef>
                <a:spcPts val="598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Corbel"/>
              </a:rPr>
              <a:t>   </a:t>
            </a: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Участие родителей в реализации курса ОРКСЭ может проявляться также в совместной работе с ребенком по подготовке его творческой работы, выступления и других формах, предусмотренных педагогическими технологиями и учебным планированием учителя.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4F271C"/>
                </a:solidFill>
                <a:latin typeface="Arial"/>
              </a:rPr>
              <a:t>Опыт творческой деятельности</a:t>
            </a:r>
            <a:endParaRPr lang="en-US" sz="4000" b="1" strike="noStrike" spc="-1">
              <a:solidFill>
                <a:srgbClr val="000000"/>
              </a:solidFill>
              <a:latin typeface="Corbel"/>
            </a:endParaRPr>
          </a:p>
        </p:txBody>
      </p:sp>
      <p:grpSp>
        <p:nvGrpSpPr>
          <p:cNvPr id="400" name="Group 2"/>
          <p:cNvGrpSpPr/>
          <p:nvPr/>
        </p:nvGrpSpPr>
        <p:grpSpPr>
          <a:xfrm>
            <a:off x="895320" y="1523880"/>
            <a:ext cx="7350840" cy="5181480"/>
            <a:chOff x="895320" y="1523880"/>
            <a:chExt cx="7350840" cy="5181480"/>
          </a:xfrm>
        </p:grpSpPr>
        <p:cxnSp>
          <p:nvCxnSpPr>
            <p:cNvPr id="401" name="Line 3"/>
            <p:cNvCxnSpPr/>
            <p:nvPr/>
          </p:nvCxnSpPr>
          <p:spPr>
            <a:xfrm flipH="1" flipV="1">
              <a:off x="3089520" y="2130840"/>
              <a:ext cx="732240" cy="4271400"/>
            </a:xfrm>
            <a:prstGeom prst="bentConnector3">
              <a:avLst/>
            </a:prstGeom>
            <a:ln w="28440">
              <a:solidFill>
                <a:srgbClr val="000000"/>
              </a:solidFill>
              <a:miter/>
            </a:ln>
          </p:spPr>
        </p:cxnSp>
        <p:cxnSp>
          <p:nvCxnSpPr>
            <p:cNvPr id="402" name="Line 4"/>
            <p:cNvCxnSpPr/>
            <p:nvPr/>
          </p:nvCxnSpPr>
          <p:spPr>
            <a:xfrm flipH="1" flipV="1">
              <a:off x="3089520" y="2133000"/>
              <a:ext cx="732240" cy="2495160"/>
            </a:xfrm>
            <a:prstGeom prst="bentConnector3">
              <a:avLst/>
            </a:prstGeom>
            <a:ln w="28440">
              <a:solidFill>
                <a:srgbClr val="000000"/>
              </a:solidFill>
              <a:miter/>
            </a:ln>
          </p:spPr>
        </p:cxnSp>
        <p:cxnSp>
          <p:nvCxnSpPr>
            <p:cNvPr id="403" name="Line 5"/>
            <p:cNvCxnSpPr/>
            <p:nvPr/>
          </p:nvCxnSpPr>
          <p:spPr>
            <a:xfrm flipH="1" flipV="1">
              <a:off x="3089160" y="2133360"/>
              <a:ext cx="767880" cy="3409920"/>
            </a:xfrm>
            <a:prstGeom prst="bentConnector3">
              <a:avLst/>
            </a:prstGeom>
            <a:ln w="28440">
              <a:solidFill>
                <a:srgbClr val="000000"/>
              </a:solidFill>
              <a:miter/>
            </a:ln>
          </p:spPr>
        </p:cxnSp>
        <p:cxnSp>
          <p:nvCxnSpPr>
            <p:cNvPr id="404" name="Line 6"/>
            <p:cNvCxnSpPr/>
            <p:nvPr/>
          </p:nvCxnSpPr>
          <p:spPr>
            <a:xfrm flipH="1" flipV="1">
              <a:off x="3089520" y="2131200"/>
              <a:ext cx="732240" cy="1527120"/>
            </a:xfrm>
            <a:prstGeom prst="bentConnector3">
              <a:avLst/>
            </a:prstGeom>
            <a:ln w="28440">
              <a:solidFill>
                <a:srgbClr val="000000"/>
              </a:solidFill>
              <a:miter/>
            </a:ln>
          </p:spPr>
        </p:cxnSp>
        <p:cxnSp>
          <p:nvCxnSpPr>
            <p:cNvPr id="405" name="Line 7"/>
            <p:cNvCxnSpPr/>
            <p:nvPr/>
          </p:nvCxnSpPr>
          <p:spPr>
            <a:xfrm flipH="1" flipV="1">
              <a:off x="3089520" y="2130840"/>
              <a:ext cx="732240" cy="612360"/>
            </a:xfrm>
            <a:prstGeom prst="bentConnector3">
              <a:avLst/>
            </a:prstGeom>
            <a:ln w="28440">
              <a:solidFill>
                <a:srgbClr val="000000"/>
              </a:solidFill>
              <a:miter/>
            </a:ln>
          </p:spPr>
        </p:cxnSp>
        <p:sp>
          <p:nvSpPr>
            <p:cNvPr id="406" name="CustomShape 8"/>
            <p:cNvSpPr/>
            <p:nvPr/>
          </p:nvSpPr>
          <p:spPr>
            <a:xfrm>
              <a:off x="895320" y="1523880"/>
              <a:ext cx="4389120" cy="609840"/>
            </a:xfrm>
            <a:custGeom>
              <a:avLst/>
              <a:gdLst/>
              <a:ahLst/>
              <a:cxnLst/>
              <a:rect l="0" t="0" r="r" b="b"/>
              <a:pathLst>
                <a:path w="12194" h="1696">
                  <a:moveTo>
                    <a:pt x="282" y="0"/>
                  </a:moveTo>
                  <a:cubicBezTo>
                    <a:pt x="141" y="0"/>
                    <a:pt x="0" y="141"/>
                    <a:pt x="0" y="282"/>
                  </a:cubicBezTo>
                  <a:lnTo>
                    <a:pt x="0" y="1412"/>
                  </a:lnTo>
                  <a:cubicBezTo>
                    <a:pt x="0" y="1553"/>
                    <a:pt x="141" y="1695"/>
                    <a:pt x="282" y="1695"/>
                  </a:cubicBezTo>
                  <a:lnTo>
                    <a:pt x="11910" y="1695"/>
                  </a:lnTo>
                  <a:cubicBezTo>
                    <a:pt x="12051" y="1695"/>
                    <a:pt x="12193" y="1553"/>
                    <a:pt x="12193" y="1412"/>
                  </a:cubicBezTo>
                  <a:lnTo>
                    <a:pt x="12193" y="282"/>
                  </a:lnTo>
                  <a:cubicBezTo>
                    <a:pt x="12193" y="141"/>
                    <a:pt x="12051" y="0"/>
                    <a:pt x="11910" y="0"/>
                  </a:cubicBezTo>
                  <a:lnTo>
                    <a:pt x="282" y="0"/>
                  </a:lnTo>
                </a:path>
              </a:pathLst>
            </a:custGeom>
            <a:solidFill>
              <a:srgbClr val="3891A7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ru-RU" sz="2000" b="1" strike="noStrike" spc="-1">
                  <a:solidFill>
                    <a:srgbClr val="000000"/>
                  </a:solidFill>
                  <a:latin typeface="Arial"/>
                </a:rPr>
                <a:t>виды творческих работ учащихся</a:t>
              </a:r>
              <a:endParaRPr lang="en-US" sz="2000" b="1" strike="noStrike" spc="-1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407" name="CustomShape 9"/>
            <p:cNvSpPr/>
            <p:nvPr/>
          </p:nvSpPr>
          <p:spPr>
            <a:xfrm>
              <a:off x="3821400" y="2438640"/>
              <a:ext cx="4389120" cy="609840"/>
            </a:xfrm>
            <a:custGeom>
              <a:avLst/>
              <a:gdLst/>
              <a:ahLst/>
              <a:cxnLst/>
              <a:rect l="0" t="0" r="r" b="b"/>
              <a:pathLst>
                <a:path w="12194" h="1696">
                  <a:moveTo>
                    <a:pt x="282" y="0"/>
                  </a:moveTo>
                  <a:cubicBezTo>
                    <a:pt x="141" y="0"/>
                    <a:pt x="0" y="141"/>
                    <a:pt x="0" y="282"/>
                  </a:cubicBezTo>
                  <a:lnTo>
                    <a:pt x="0" y="1412"/>
                  </a:lnTo>
                  <a:cubicBezTo>
                    <a:pt x="0" y="1553"/>
                    <a:pt x="141" y="1695"/>
                    <a:pt x="282" y="1695"/>
                  </a:cubicBezTo>
                  <a:lnTo>
                    <a:pt x="11910" y="1695"/>
                  </a:lnTo>
                  <a:cubicBezTo>
                    <a:pt x="12051" y="1695"/>
                    <a:pt x="12193" y="1553"/>
                    <a:pt x="12193" y="1412"/>
                  </a:cubicBezTo>
                  <a:lnTo>
                    <a:pt x="12193" y="282"/>
                  </a:lnTo>
                  <a:cubicBezTo>
                    <a:pt x="12193" y="141"/>
                    <a:pt x="12051" y="0"/>
                    <a:pt x="11910" y="0"/>
                  </a:cubicBezTo>
                  <a:lnTo>
                    <a:pt x="282" y="0"/>
                  </a:lnTo>
                </a:path>
              </a:pathLst>
            </a:custGeom>
            <a:solidFill>
              <a:srgbClr val="3891A7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сочинение</a:t>
              </a:r>
              <a:endParaRPr lang="en-US" sz="2400" b="1" strike="noStrike" spc="-1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408" name="CustomShape 10"/>
            <p:cNvSpPr/>
            <p:nvPr/>
          </p:nvSpPr>
          <p:spPr>
            <a:xfrm>
              <a:off x="3821400" y="3353400"/>
              <a:ext cx="4389120" cy="609840"/>
            </a:xfrm>
            <a:custGeom>
              <a:avLst/>
              <a:gdLst/>
              <a:ahLst/>
              <a:cxnLst/>
              <a:rect l="0" t="0" r="r" b="b"/>
              <a:pathLst>
                <a:path w="12194" h="1696">
                  <a:moveTo>
                    <a:pt x="282" y="0"/>
                  </a:moveTo>
                  <a:cubicBezTo>
                    <a:pt x="141" y="0"/>
                    <a:pt x="0" y="141"/>
                    <a:pt x="0" y="282"/>
                  </a:cubicBezTo>
                  <a:lnTo>
                    <a:pt x="0" y="1412"/>
                  </a:lnTo>
                  <a:cubicBezTo>
                    <a:pt x="0" y="1553"/>
                    <a:pt x="141" y="1695"/>
                    <a:pt x="282" y="1695"/>
                  </a:cubicBezTo>
                  <a:lnTo>
                    <a:pt x="11910" y="1695"/>
                  </a:lnTo>
                  <a:cubicBezTo>
                    <a:pt x="12051" y="1695"/>
                    <a:pt x="12193" y="1553"/>
                    <a:pt x="12193" y="1412"/>
                  </a:cubicBezTo>
                  <a:lnTo>
                    <a:pt x="12193" y="282"/>
                  </a:lnTo>
                  <a:cubicBezTo>
                    <a:pt x="12193" y="141"/>
                    <a:pt x="12051" y="0"/>
                    <a:pt x="11910" y="0"/>
                  </a:cubicBezTo>
                  <a:lnTo>
                    <a:pt x="282" y="0"/>
                  </a:lnTo>
                </a:path>
              </a:pathLst>
            </a:custGeom>
            <a:solidFill>
              <a:srgbClr val="3891A7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сообщение</a:t>
              </a:r>
              <a:endParaRPr lang="en-US" sz="2400" b="1" strike="noStrike" spc="-1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409" name="CustomShape 11"/>
            <p:cNvSpPr/>
            <p:nvPr/>
          </p:nvSpPr>
          <p:spPr>
            <a:xfrm>
              <a:off x="3857040" y="5238000"/>
              <a:ext cx="4389120" cy="609840"/>
            </a:xfrm>
            <a:custGeom>
              <a:avLst/>
              <a:gdLst/>
              <a:ahLst/>
              <a:cxnLst/>
              <a:rect l="0" t="0" r="r" b="b"/>
              <a:pathLst>
                <a:path w="12194" h="1696">
                  <a:moveTo>
                    <a:pt x="282" y="0"/>
                  </a:moveTo>
                  <a:cubicBezTo>
                    <a:pt x="141" y="0"/>
                    <a:pt x="0" y="141"/>
                    <a:pt x="0" y="282"/>
                  </a:cubicBezTo>
                  <a:lnTo>
                    <a:pt x="0" y="1412"/>
                  </a:lnTo>
                  <a:cubicBezTo>
                    <a:pt x="0" y="1553"/>
                    <a:pt x="141" y="1695"/>
                    <a:pt x="282" y="1695"/>
                  </a:cubicBezTo>
                  <a:lnTo>
                    <a:pt x="11910" y="1695"/>
                  </a:lnTo>
                  <a:cubicBezTo>
                    <a:pt x="12051" y="1695"/>
                    <a:pt x="12193" y="1553"/>
                    <a:pt x="12193" y="1412"/>
                  </a:cubicBezTo>
                  <a:lnTo>
                    <a:pt x="12193" y="282"/>
                  </a:lnTo>
                  <a:cubicBezTo>
                    <a:pt x="12193" y="141"/>
                    <a:pt x="12051" y="0"/>
                    <a:pt x="11910" y="0"/>
                  </a:cubicBezTo>
                  <a:lnTo>
                    <a:pt x="282" y="0"/>
                  </a:lnTo>
                </a:path>
              </a:pathLst>
            </a:custGeom>
            <a:solidFill>
              <a:srgbClr val="3891A7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проект</a:t>
              </a:r>
              <a:endParaRPr lang="en-US" sz="2400" b="1" strike="noStrike" spc="-1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410" name="CustomShape 12"/>
            <p:cNvSpPr/>
            <p:nvPr/>
          </p:nvSpPr>
          <p:spPr>
            <a:xfrm>
              <a:off x="3821400" y="4323240"/>
              <a:ext cx="4389120" cy="609840"/>
            </a:xfrm>
            <a:custGeom>
              <a:avLst/>
              <a:gdLst/>
              <a:ahLst/>
              <a:cxnLst/>
              <a:rect l="0" t="0" r="r" b="b"/>
              <a:pathLst>
                <a:path w="12194" h="1696">
                  <a:moveTo>
                    <a:pt x="282" y="0"/>
                  </a:moveTo>
                  <a:cubicBezTo>
                    <a:pt x="141" y="0"/>
                    <a:pt x="0" y="141"/>
                    <a:pt x="0" y="282"/>
                  </a:cubicBezTo>
                  <a:lnTo>
                    <a:pt x="0" y="1412"/>
                  </a:lnTo>
                  <a:cubicBezTo>
                    <a:pt x="0" y="1553"/>
                    <a:pt x="141" y="1695"/>
                    <a:pt x="282" y="1695"/>
                  </a:cubicBezTo>
                  <a:lnTo>
                    <a:pt x="11910" y="1695"/>
                  </a:lnTo>
                  <a:cubicBezTo>
                    <a:pt x="12051" y="1695"/>
                    <a:pt x="12193" y="1553"/>
                    <a:pt x="12193" y="1412"/>
                  </a:cubicBezTo>
                  <a:lnTo>
                    <a:pt x="12193" y="282"/>
                  </a:lnTo>
                  <a:cubicBezTo>
                    <a:pt x="12193" y="141"/>
                    <a:pt x="12051" y="0"/>
                    <a:pt x="11910" y="0"/>
                  </a:cubicBezTo>
                  <a:lnTo>
                    <a:pt x="282" y="0"/>
                  </a:lnTo>
                </a:path>
              </a:pathLst>
            </a:custGeom>
            <a:solidFill>
              <a:srgbClr val="3891A7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реферат</a:t>
              </a:r>
              <a:endParaRPr lang="en-US" sz="2400" b="1" strike="noStrike" spc="-1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411" name="CustomShape 13"/>
            <p:cNvSpPr/>
            <p:nvPr/>
          </p:nvSpPr>
          <p:spPr>
            <a:xfrm>
              <a:off x="3821400" y="6097680"/>
              <a:ext cx="4389120" cy="607680"/>
            </a:xfrm>
            <a:custGeom>
              <a:avLst/>
              <a:gdLst/>
              <a:ahLst/>
              <a:cxnLst/>
              <a:rect l="0" t="0" r="r" b="b"/>
              <a:pathLst>
                <a:path w="12194" h="1690">
                  <a:moveTo>
                    <a:pt x="281" y="0"/>
                  </a:moveTo>
                  <a:cubicBezTo>
                    <a:pt x="140" y="0"/>
                    <a:pt x="0" y="140"/>
                    <a:pt x="0" y="281"/>
                  </a:cubicBezTo>
                  <a:lnTo>
                    <a:pt x="0" y="1407"/>
                  </a:lnTo>
                  <a:cubicBezTo>
                    <a:pt x="0" y="1548"/>
                    <a:pt x="140" y="1689"/>
                    <a:pt x="281" y="1689"/>
                  </a:cubicBezTo>
                  <a:lnTo>
                    <a:pt x="11911" y="1689"/>
                  </a:lnTo>
                  <a:cubicBezTo>
                    <a:pt x="12052" y="1689"/>
                    <a:pt x="12193" y="1548"/>
                    <a:pt x="12193" y="1407"/>
                  </a:cubicBezTo>
                  <a:lnTo>
                    <a:pt x="12193" y="281"/>
                  </a:lnTo>
                  <a:cubicBezTo>
                    <a:pt x="12193" y="140"/>
                    <a:pt x="12052" y="0"/>
                    <a:pt x="11911" y="0"/>
                  </a:cubicBezTo>
                  <a:lnTo>
                    <a:pt x="281" y="0"/>
                  </a:lnTo>
                </a:path>
              </a:pathLst>
            </a:custGeom>
            <a:solidFill>
              <a:srgbClr val="3891A7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доклад</a:t>
              </a:r>
              <a:endParaRPr lang="en-US" sz="2400" b="1" strike="noStrike" spc="-1">
                <a:solidFill>
                  <a:srgbClr val="000000"/>
                </a:solidFill>
                <a:latin typeface="Corbel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1434960" y="274320"/>
            <a:ext cx="7499520" cy="6178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ru-RU" sz="2400" b="1" spc="-1" dirty="0">
                <a:solidFill>
                  <a:srgbClr val="000000"/>
                </a:solidFill>
                <a:latin typeface="Corbel"/>
              </a:rPr>
              <a:t>      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 Семья, педагоги и воспитатели всегда были и остаются сегодня </a:t>
            </a:r>
            <a:r>
              <a:rPr lang="ru-RU" sz="2400" b="1" i="1" strike="noStrike" spc="-1" dirty="0">
                <a:solidFill>
                  <a:srgbClr val="000000"/>
                </a:solidFill>
                <a:latin typeface="Corbel"/>
              </a:rPr>
              <a:t>основой нравственного становления ребёнка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. </a:t>
            </a:r>
            <a:endParaRPr lang="ru-RU" sz="2400" b="1" strike="noStrike" spc="-1" dirty="0" smtClean="0">
              <a:solidFill>
                <a:srgbClr val="000000"/>
              </a:solidFill>
              <a:latin typeface="Corbel"/>
            </a:endParaRPr>
          </a:p>
          <a:p>
            <a:r>
              <a:rPr lang="ru-RU" sz="2400" b="1" spc="-1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ru-RU" sz="2400" b="1" spc="-1" dirty="0" smtClean="0">
                <a:solidFill>
                  <a:srgbClr val="000000"/>
                </a:solidFill>
                <a:latin typeface="Corbel"/>
              </a:rPr>
              <a:t>         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orbel"/>
              </a:rPr>
              <a:t>Поэтому 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столь важно </a:t>
            </a:r>
            <a:r>
              <a:rPr lang="ru-RU" sz="2400" b="1" i="1" strike="noStrike" spc="-1" dirty="0">
                <a:solidFill>
                  <a:srgbClr val="000000"/>
                </a:solidFill>
                <a:latin typeface="Corbel"/>
              </a:rPr>
              <a:t>согласовать совместные усилия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 всех взрослых по духовному и нравственному развитию и воспитанию детей.</a:t>
            </a:r>
            <a:r>
              <a:rPr lang="ru-RU" sz="2400" b="1" spc="-1" dirty="0">
                <a:latin typeface="Corbel"/>
              </a:rPr>
              <a:t/>
            </a:r>
            <a:br>
              <a:rPr lang="ru-RU" sz="2400" b="1" spc="-1" dirty="0">
                <a:latin typeface="Corbel"/>
              </a:rPr>
            </a:br>
            <a:r>
              <a:rPr lang="ru-RU" sz="2400" b="1" spc="-1" dirty="0">
                <a:solidFill>
                  <a:srgbClr val="000000"/>
                </a:solidFill>
                <a:latin typeface="Corbel"/>
              </a:rPr>
              <a:t>      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ru-RU" sz="2800" b="1" strike="noStrike" spc="-1" dirty="0">
                <a:solidFill>
                  <a:srgbClr val="008000"/>
                </a:solidFill>
                <a:latin typeface="Corbel"/>
              </a:rPr>
              <a:t>Главное наше достояние – это</a:t>
            </a:r>
            <a:r>
              <a:rPr lang="ru-RU" sz="2800" b="1" spc="-1" dirty="0">
                <a:solidFill>
                  <a:srgbClr val="008000"/>
                </a:solidFill>
                <a:latin typeface="Corbel"/>
              </a:rPr>
              <a:t> </a:t>
            </a:r>
            <a:r>
              <a:rPr lang="ru-RU" sz="2800" b="1" strike="noStrike" spc="-1" dirty="0">
                <a:solidFill>
                  <a:srgbClr val="008000"/>
                </a:solidFill>
                <a:latin typeface="Corbel"/>
              </a:rPr>
              <a:t> наши дети.</a:t>
            </a:r>
            <a:r>
              <a:rPr lang="ru-RU" sz="2400" b="1" spc="-1" dirty="0">
                <a:solidFill>
                  <a:srgbClr val="000000"/>
                </a:solidFill>
                <a:latin typeface="Corbel"/>
              </a:rPr>
              <a:t> 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 Какими мы сегодня их воспитаем, в такой стране мы все завтра будем жить. Мы должны научить наших детей быть 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orbel"/>
              </a:rPr>
              <a:t>честными</a:t>
            </a:r>
            <a:r>
              <a:rPr lang="ru-RU" sz="2400" b="1" i="1" u="sng" strike="noStrike" spc="-1" dirty="0" smtClean="0">
                <a:solidFill>
                  <a:srgbClr val="000000"/>
                </a:solidFill>
                <a:uFillTx/>
                <a:latin typeface="Corbel"/>
              </a:rPr>
              <a:t>, добрыми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orbel"/>
              </a:rPr>
              <a:t>, вежливыми, физически и духовно здоровыми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Corbel"/>
              </a:rPr>
              <a:t>.</a:t>
            </a:r>
            <a:r>
              <a:rPr lang="ru-RU" sz="2400" b="1" u="sng" spc="-1" dirty="0">
                <a:latin typeface="Corbel"/>
              </a:rPr>
              <a:t/>
            </a:r>
            <a:br>
              <a:rPr lang="ru-RU" sz="2400" b="1" u="sng" spc="-1" dirty="0">
                <a:latin typeface="Corbel"/>
              </a:rPr>
            </a:b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Corbel"/>
              </a:rPr>
              <a:t>Мы можем помочь им стать образованными, успешными людьми, обладающими высоким </a:t>
            </a:r>
            <a:r>
              <a:rPr lang="ru-RU" sz="2400" b="1" u="sng" spc="-1" dirty="0" err="1">
                <a:solidFill>
                  <a:srgbClr val="000000"/>
                </a:solidFill>
                <a:latin typeface="Corbel"/>
              </a:rPr>
              <a:t>ровнем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Corbel"/>
              </a:rPr>
              <a:t> ответственности за настоящее и будущее своих близких, своего народа, своей страны.</a:t>
            </a:r>
            <a:endParaRPr lang="en-US" sz="2400" b="0" strike="noStrike" spc="-1" dirty="0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1434960" y="1447560"/>
            <a:ext cx="7499520" cy="4800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 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Corbel"/>
              </a:rPr>
              <a:t>   </a:t>
            </a:r>
            <a:r>
              <a:rPr lang="ru-RU" sz="3200" b="1" strike="noStrike" spc="-1" dirty="0">
                <a:solidFill>
                  <a:srgbClr val="FF3300"/>
                </a:solidFill>
                <a:latin typeface="Corbel"/>
              </a:rPr>
              <a:t>Практические советы </a:t>
            </a:r>
            <a:r>
              <a:rPr lang="ru-RU" sz="3200" b="1" strike="noStrike" spc="-1" dirty="0" smtClean="0">
                <a:solidFill>
                  <a:srgbClr val="FF3300"/>
                </a:solidFill>
                <a:latin typeface="Corbel"/>
              </a:rPr>
              <a:t>родителям…</a:t>
            </a: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r>
              <a:rPr lang="ru-RU" sz="3200" b="1" spc="-1" dirty="0" smtClean="0">
                <a:solidFill>
                  <a:srgbClr val="FF3300"/>
                </a:solidFill>
                <a:latin typeface="Corbel"/>
              </a:rPr>
              <a:t> </a:t>
            </a:r>
            <a:r>
              <a:rPr lang="ru-RU" sz="3200" b="1" spc="-1" dirty="0" smtClean="0">
                <a:solidFill>
                  <a:srgbClr val="FF3300"/>
                </a:solidFill>
                <a:latin typeface="Corbel"/>
              </a:rPr>
              <a:t>           Ответы на частые вопросы: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r>
              <a:rPr lang="ru-RU" sz="2800" b="1" strike="noStrike" spc="-1" dirty="0">
                <a:solidFill>
                  <a:srgbClr val="FEB80A"/>
                </a:solidFill>
                <a:latin typeface="Corbel"/>
              </a:rPr>
              <a:t>   </a:t>
            </a:r>
            <a:r>
              <a:rPr lang="ru-RU" sz="2800" b="1" strike="noStrike" spc="-1" dirty="0">
                <a:solidFill>
                  <a:srgbClr val="00B050"/>
                </a:solidFill>
                <a:latin typeface="Corbel"/>
              </a:rPr>
              <a:t>Как вы можете помочь своему ребёнку в изучении курса</a:t>
            </a:r>
            <a:endParaRPr lang="en-US" sz="2800" b="0" strike="noStrike" spc="-1" dirty="0">
              <a:solidFill>
                <a:srgbClr val="00B05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r>
              <a:rPr lang="ru-RU" sz="2800" b="1" strike="noStrike" spc="-1" dirty="0">
                <a:solidFill>
                  <a:srgbClr val="00B050"/>
                </a:solidFill>
                <a:latin typeface="Corbel"/>
              </a:rPr>
              <a:t>   «Основы религиозных культур и светской этики»…</a:t>
            </a:r>
            <a:endParaRPr lang="en-US" sz="2800" b="0" strike="noStrike" spc="-1" dirty="0">
              <a:solidFill>
                <a:srgbClr val="00B05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r>
              <a:rPr lang="ru-RU" sz="2800" b="1" strike="noStrike" spc="-1" dirty="0">
                <a:solidFill>
                  <a:srgbClr val="FEB80A"/>
                </a:solidFill>
                <a:latin typeface="Corbel"/>
              </a:rPr>
              <a:t>  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914400" y="475920"/>
            <a:ext cx="8229600" cy="6095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Настройтесь на воспитание; отнеситесь к новому школьному курсу как к дополнительному средству нравственного развития вашего ребёнка; 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вы и есть главный для ребёнка воспитатель</a:t>
            </a: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Разговаривайте с детьми о том, что они изучали на уроках.  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Не жалейте сил и времени для вашего ребёнка, учитесь вместе с ним.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755280" y="549000"/>
            <a:ext cx="8458200" cy="617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Воспитывайте у ребёнка благожелательное отношение к людям другого мировоззрения.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 Не допускайте резких оценок, категоричных высказываний в адрес верующих людей, атеистов или агностиков (людей, не соотносящих себя ни с какой религией или отрицающих религии). 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893880" y="549000"/>
            <a:ext cx="8229600" cy="5592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Не забывайте, что никакой учебный курс сам по себе не воспитает вашего ребёнка; главное, что он может приобрести, изучая курс «Основы религиозных культур и светской этики», понимание того, насколько 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важна нравственность для полноценной человеческой жизни.</a:t>
            </a: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 Всячески поддерживайте это в ребёнке.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826920" y="333000"/>
            <a:ext cx="8229600" cy="6172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lstStyle/>
          <a:p>
            <a:pPr marL="365040" indent="-28260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Создавайте в общении и взаимодействии с ребёнком воспитывающие ситуации, превращайте возникающие проблемы в нравственные уроки.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Постарайтесь, чтобы ваши дети  чаще задумывались о последствиях своих действий и цене своих заблуждений.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Новый школьный курс — это только начало большого и трудного пути. Главную поддержку на этом пути ребёнку должны оказывать вы  — самые близкие для него люди, тогда дорога не покажется сложной, тогда соблюдение нравственных норм станет естественным и радостным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orbel"/>
              </a:rPr>
              <a:t>.</a:t>
            </a:r>
          </a:p>
          <a:p>
            <a:pPr marL="365040" indent="-28260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2800" b="0" strike="noStrike" spc="-1" dirty="0" smtClean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</a:pPr>
            <a:r>
              <a:rPr lang="ru-RU" sz="2800" spc="-1" dirty="0" smtClean="0">
                <a:solidFill>
                  <a:srgbClr val="000000"/>
                </a:solidFill>
                <a:latin typeface="Corbel"/>
              </a:rPr>
              <a:t>        </a:t>
            </a:r>
            <a:r>
              <a:rPr lang="ru-RU" sz="3400" b="1" spc="-1" dirty="0" smtClean="0">
                <a:solidFill>
                  <a:srgbClr val="0070C0"/>
                </a:solidFill>
                <a:latin typeface="Corbel"/>
              </a:rPr>
              <a:t>Выбор за вами, уважаемые родители!</a:t>
            </a:r>
            <a:endParaRPr lang="en-US" sz="3400" b="1" strike="noStrike" spc="-1" dirty="0">
              <a:solidFill>
                <a:srgbClr val="0070C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1434960" y="274320"/>
            <a:ext cx="7499520" cy="6178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2800" b="1" spc="-1" dirty="0" smtClean="0">
                <a:solidFill>
                  <a:srgbClr val="000000"/>
                </a:solidFill>
                <a:latin typeface="Corbel"/>
              </a:rPr>
              <a:t>К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Corbel"/>
              </a:rPr>
              <a:t>урс </a:t>
            </a: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ОРКСЭ призван содействовать этому, так как знакомство с основами религиозных и светских традиций, культуры народов России и общечеловеческими ценностями призвано сыграть важную роль не только в </a:t>
            </a:r>
            <a:r>
              <a:rPr lang="ru-RU" sz="2800" b="1" u="sng" strike="noStrike" spc="-1" dirty="0">
                <a:solidFill>
                  <a:srgbClr val="000000"/>
                </a:solidFill>
                <a:uFillTx/>
                <a:latin typeface="Corbel"/>
              </a:rPr>
              <a:t>расширении</a:t>
            </a: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Corbel"/>
              </a:rPr>
              <a:t> кругозора </a:t>
            </a: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школьников, но и в </a:t>
            </a:r>
            <a:r>
              <a:rPr lang="ru-RU" sz="2800" b="1" u="sng" strike="noStrike" spc="-1" dirty="0">
                <a:solidFill>
                  <a:srgbClr val="000000"/>
                </a:solidFill>
                <a:uFillTx/>
                <a:latin typeface="Corbel"/>
              </a:rPr>
              <a:t>воспитательном</a:t>
            </a: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 процессе формирования порядочного, честного и достойного гражданина, готового к межкультурному диалогу и уважительному отношению ко всем гражданам страны.</a:t>
            </a:r>
            <a:endParaRPr lang="en-US" sz="2800" b="0" strike="noStrike" spc="-1" dirty="0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8000"/>
                </a:solidFill>
                <a:latin typeface="Arial"/>
              </a:rPr>
              <a:t>ВАШ РЕБЁНОК – МЛАДШИЙ ПОДРОСТОК</a:t>
            </a:r>
            <a:endParaRPr lang="en-US" sz="36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1434960" y="1447560"/>
            <a:ext cx="7499520" cy="480060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 marL="365040" indent="-282600">
              <a:lnSpc>
                <a:spcPct val="100000"/>
              </a:lnSpc>
              <a:spcBef>
                <a:spcPts val="598"/>
              </a:spcBef>
            </a:pP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100000"/>
              </a:lnSpc>
              <a:spcBef>
                <a:spcPts val="598"/>
              </a:spcBef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Arial"/>
              </a:rPr>
              <a:t>      Младший 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подростковый возраст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</a:pPr>
            <a:r>
              <a:rPr lang="ru-RU" sz="2800" b="1" spc="-1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Arial"/>
              </a:rPr>
              <a:t>обучающиеся 4-6-х </a:t>
            </a:r>
            <a:r>
              <a:rPr lang="ru-RU" sz="2800" b="1" spc="-1" dirty="0" smtClean="0">
                <a:solidFill>
                  <a:srgbClr val="000000"/>
                </a:solidFill>
                <a:latin typeface="Arial"/>
              </a:rPr>
              <a:t>классов)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– один из самых сложных периодов развития школьников.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10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</a:pPr>
            <a:r>
              <a:rPr lang="ru-RU" sz="2800" b="1" spc="-1" dirty="0">
                <a:solidFill>
                  <a:srgbClr val="000000"/>
                </a:solidFill>
                <a:latin typeface="Arial"/>
              </a:rPr>
              <a:t>    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 В это время ребёнок переживает</a:t>
            </a:r>
            <a:r>
              <a:rPr lang="ru-RU" sz="2800" b="1" spc="-1" dirty="0">
                <a:solidFill>
                  <a:srgbClr val="000000"/>
                </a:solidFill>
                <a:latin typeface="Arial"/>
              </a:rPr>
              <a:t>  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два кризиса</a:t>
            </a:r>
            <a:r>
              <a:rPr lang="ru-RU" sz="2800" b="1" spc="-1" dirty="0">
                <a:solidFill>
                  <a:srgbClr val="000000"/>
                </a:solidFill>
                <a:latin typeface="Arial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10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4300" b="0" strike="noStrike" spc="-1">
                <a:solidFill>
                  <a:srgbClr val="008000"/>
                </a:solidFill>
                <a:latin typeface="Corbel"/>
              </a:rPr>
              <a:t>        Кризисы</a:t>
            </a:r>
            <a:r>
              <a:rPr lang="ru-RU" sz="4300" b="0" strike="noStrike" spc="-1">
                <a:solidFill>
                  <a:srgbClr val="572314"/>
                </a:solidFill>
                <a:latin typeface="Corbel"/>
              </a:rPr>
              <a:t> </a:t>
            </a:r>
            <a:r>
              <a:rPr lang="ru-RU" sz="4300" b="0" strike="noStrike" spc="-1">
                <a:solidFill>
                  <a:srgbClr val="008000"/>
                </a:solidFill>
                <a:latin typeface="Corbel"/>
              </a:rPr>
              <a:t>10 – 12 лет</a:t>
            </a:r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graphicFrame>
        <p:nvGraphicFramePr>
          <p:cNvPr id="333" name="Table 2"/>
          <p:cNvGraphicFramePr/>
          <p:nvPr/>
        </p:nvGraphicFramePr>
        <p:xfrm>
          <a:off x="1434960" y="1447920"/>
          <a:ext cx="3673440" cy="4800600"/>
        </p:xfrm>
        <a:graphic>
          <a:graphicData uri="http://schemas.openxmlformats.org/drawingml/2006/table">
            <a:tbl>
              <a:tblPr/>
              <a:tblGrid>
                <a:gridCol w="3673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82440">
                        <a:spcBef>
                          <a:spcPts val="598"/>
                        </a:spcBef>
                      </a:pPr>
                      <a:r>
                        <a:rPr lang="ru-RU" sz="2800" b="1" strike="noStrike" spc="-1">
                          <a:solidFill>
                            <a:srgbClr val="008000"/>
                          </a:solidFill>
                          <a:latin typeface="Corbel"/>
                        </a:rPr>
                        <a:t>Возрастной</a:t>
                      </a:r>
                      <a:endParaRPr lang="en-US" sz="28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marL="82440">
                        <a:spcBef>
                          <a:spcPts val="598"/>
                        </a:spcBef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 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Переход от детского возраста к подростковому:</a:t>
                      </a:r>
                      <a:endParaRPr lang="en-US" sz="24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marL="82440">
                        <a:spcBef>
                          <a:spcPts val="598"/>
                        </a:spcBef>
                        <a:buClr>
                          <a:srgbClr val="3891A7"/>
                        </a:buClr>
                        <a:buSzPct val="80000"/>
                        <a:buFont typeface="Corbel"/>
                        <a:buChar char="•"/>
                      </a:pPr>
                      <a:r>
                        <a:rPr lang="ru-RU" sz="2400" b="1" strike="noStrike" spc="-1">
                          <a:solidFill>
                            <a:srgbClr val="008000"/>
                          </a:solidFill>
                          <a:latin typeface="Corbel"/>
                        </a:rPr>
                        <a:t>Начало полового созревания</a:t>
                      </a:r>
                      <a:endParaRPr lang="en-US" sz="24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marL="82440">
                        <a:spcBef>
                          <a:spcPts val="598"/>
                        </a:spcBef>
                        <a:buClr>
                          <a:srgbClr val="3891A7"/>
                        </a:buClr>
                        <a:buSzPct val="80000"/>
                        <a:buFont typeface="Corbel"/>
                        <a:buChar char="•"/>
                      </a:pPr>
                      <a:r>
                        <a:rPr lang="ru-RU" sz="2400" b="1" strike="noStrike" spc="-1">
                          <a:solidFill>
                            <a:srgbClr val="008000"/>
                          </a:solidFill>
                          <a:latin typeface="Corbel"/>
                        </a:rPr>
                        <a:t>Вхождение в самостоятельную и ответственную взрослую жизнь</a:t>
                      </a:r>
                      <a:endParaRPr lang="en-US" sz="24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4" name="Table 3"/>
          <p:cNvGraphicFramePr/>
          <p:nvPr/>
        </p:nvGraphicFramePr>
        <p:xfrm>
          <a:off x="5261040" y="1447920"/>
          <a:ext cx="3673440" cy="4800600"/>
        </p:xfrm>
        <a:graphic>
          <a:graphicData uri="http://schemas.openxmlformats.org/drawingml/2006/table">
            <a:tbl>
              <a:tblPr/>
              <a:tblGrid>
                <a:gridCol w="3673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82440">
                        <a:spcBef>
                          <a:spcPts val="598"/>
                        </a:spcBef>
                      </a:pPr>
                      <a:r>
                        <a:rPr lang="ru-RU" sz="2800" b="1" strike="noStrike" spc="-1">
                          <a:solidFill>
                            <a:srgbClr val="008000"/>
                          </a:solidFill>
                          <a:latin typeface="Corbel"/>
                        </a:rPr>
                        <a:t>Образовательный </a:t>
                      </a:r>
                      <a:endParaRPr lang="en-US" sz="28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marL="82440">
                        <a:spcBef>
                          <a:spcPts val="598"/>
                        </a:spcBef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Переход с начальной</a:t>
                      </a:r>
                      <a:endParaRPr lang="en-US" sz="24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marL="82440">
                        <a:spcBef>
                          <a:spcPts val="598"/>
                        </a:spcBef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 на основную ступень общего образования</a:t>
                      </a:r>
                      <a:endParaRPr lang="en-US" sz="24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3600" b="1" strike="noStrike" spc="-1">
                <a:solidFill>
                  <a:srgbClr val="008000"/>
                </a:solidFill>
                <a:latin typeface="Corbel"/>
              </a:rPr>
              <a:t>Происходит переоценка ценностей</a:t>
            </a:r>
            <a:endParaRPr lang="en-US" sz="36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1434960" y="1447560"/>
            <a:ext cx="7499520" cy="4800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Необходимо поддержать ребёнка в этот сложный для него период. Очень важно, чтобы отказ от ценностей детства и переход к ценностям взрослой жизни происходили в контексте определённого культурного и мировоззренческого пространства 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1434960" y="1447560"/>
            <a:ext cx="7499520" cy="4800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600" b="1" strike="noStrike" spc="-1">
                <a:solidFill>
                  <a:srgbClr val="000000"/>
                </a:solidFill>
                <a:latin typeface="Corbel"/>
              </a:rPr>
              <a:t>Воспитание детей было и остаётся самым трудным видом деятельности в мире.</a:t>
            </a:r>
            <a:endParaRPr lang="en-US" sz="36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600" b="1" strike="noStrike" spc="-1">
                <a:solidFill>
                  <a:srgbClr val="000000"/>
                </a:solidFill>
                <a:latin typeface="Corbel"/>
              </a:rPr>
              <a:t> Что может быть сложнее и ответственнее, чем воспитать в человеке Человека?</a:t>
            </a:r>
            <a:r>
              <a:rPr lang="ru-RU" sz="3600" b="0" strike="noStrike" spc="-1">
                <a:solidFill>
                  <a:srgbClr val="000000"/>
                </a:solidFill>
                <a:latin typeface="Corbel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1331640" y="189000"/>
            <a:ext cx="7497720" cy="922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4400" b="1" u="sng" strike="noStrike" spc="-1">
                <a:solidFill>
                  <a:srgbClr val="008000"/>
                </a:solidFill>
                <a:uFillTx/>
                <a:latin typeface="Corbel"/>
              </a:rPr>
              <a:t>Задачи курса ОРКСЭ:</a:t>
            </a:r>
            <a:endParaRPr lang="en-US" sz="44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955440" y="1111320"/>
            <a:ext cx="8250120" cy="518472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77000" lnSpcReduction="20000"/>
          </a:bodyPr>
          <a:lstStyle/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1. Знакомство младших школьников с основами религиозных культур и светской этики</a:t>
            </a:r>
            <a:r>
              <a:rPr lang="ru-RU" sz="2700" b="1" spc="-1" dirty="0">
                <a:solidFill>
                  <a:srgbClr val="000000"/>
                </a:solidFill>
                <a:latin typeface="Corbel"/>
              </a:rPr>
              <a:t>.</a:t>
            </a:r>
            <a:endParaRPr lang="en-US" sz="27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2. Развитие представлений подростка о значении нравственных норм и ценностей для достойной жизни личности, семьи и общества</a:t>
            </a:r>
            <a:r>
              <a:rPr lang="ru-RU" sz="2700" b="1" spc="-1" dirty="0">
                <a:solidFill>
                  <a:srgbClr val="000000"/>
                </a:solidFill>
                <a:latin typeface="Corbel"/>
              </a:rPr>
              <a:t>.  </a:t>
            </a:r>
            <a:endParaRPr lang="en-US" sz="27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8191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3. Обобщение знаний школьников о духовной культуре, морали, формирование у них ценностно-смысловых мировоззренческих основ, обеспечивающих целостное восприятие отечественной истории и культуры</a:t>
            </a:r>
            <a:r>
              <a:rPr lang="ru-RU" sz="2700" b="1" spc="-1" dirty="0">
                <a:solidFill>
                  <a:srgbClr val="000000"/>
                </a:solidFill>
                <a:latin typeface="Corbel"/>
              </a:rPr>
              <a:t>.</a:t>
            </a:r>
            <a:endParaRPr lang="en-US" sz="2700" spc="-1" dirty="0">
              <a:solidFill>
                <a:srgbClr val="000000"/>
              </a:solidFill>
              <a:latin typeface="Corbel"/>
            </a:endParaRPr>
          </a:p>
          <a:p>
            <a:pPr marL="8191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81915">
              <a:lnSpc>
                <a:spcPct val="90000"/>
              </a:lnSpc>
              <a:spcBef>
                <a:spcPts val="598"/>
              </a:spcBef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4. Развитие способностей к общению в полиэтнической</a:t>
            </a:r>
            <a:r>
              <a:rPr lang="ru-RU" sz="2700" b="1" spc="-1" dirty="0">
                <a:solidFill>
                  <a:srgbClr val="000000"/>
                </a:solidFill>
                <a:latin typeface="Corbel"/>
              </a:rPr>
              <a:t> </a:t>
            </a: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 и многоконфессиональной среде на основе взаимного уважения.</a:t>
            </a:r>
            <a:endParaRPr lang="en-US" sz="27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1434960" y="274320"/>
            <a:ext cx="7499520" cy="135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Воспитание детей </a:t>
            </a:r>
            <a:r>
              <a:t/>
            </a:r>
            <a:br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в рамках курса ОРКСЭ</a:t>
            </a:r>
            <a:endParaRPr lang="en-US" sz="3900" b="0" strike="noStrike" spc="-1">
              <a:solidFill>
                <a:srgbClr val="572314"/>
              </a:solidFill>
              <a:latin typeface="Corbel"/>
            </a:endParaRPr>
          </a:p>
        </p:txBody>
      </p:sp>
      <p:pic>
        <p:nvPicPr>
          <p:cNvPr id="343" name="Содержимое 4"/>
          <p:cNvPicPr/>
          <p:nvPr/>
        </p:nvPicPr>
        <p:blipFill>
          <a:blip r:embed="rId2" cstate="print"/>
          <a:stretch/>
        </p:blipFill>
        <p:spPr>
          <a:xfrm>
            <a:off x="1298520" y="1450800"/>
            <a:ext cx="7809120" cy="479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602</Words>
  <Application>Microsoft Office PowerPoint</Application>
  <PresentationFormat>Экран (4:3)</PresentationFormat>
  <Paragraphs>101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Алёна</dc:creator>
  <dc:description/>
  <cp:lastModifiedBy>Kabinet-31</cp:lastModifiedBy>
  <cp:revision>101</cp:revision>
  <dcterms:created xsi:type="dcterms:W3CDTF">2004-11-17T19:32:52Z</dcterms:created>
  <dcterms:modified xsi:type="dcterms:W3CDTF">2023-03-02T12:01:46Z</dcterms:modified>
  <dc:language>en-US</dc:language>
</cp:coreProperties>
</file>