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3" r:id="rId16"/>
    <p:sldId id="271" r:id="rId17"/>
  </p:sldIdLst>
  <p:sldSz cx="9144000" cy="6858000" type="screen4x3"/>
  <p:notesSz cx="6858000" cy="9945688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A284A-25C4-46D5-B605-2370AB1577E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F22-A82B-4053-8B0C-6E3CCFE57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65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9889-D9B2-464F-B533-BCF896DC1BFD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AB98F-0E0B-477C-938C-EF0B3DE6F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60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1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93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07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394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43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3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0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74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34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99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0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82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22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B98F-0E0B-477C-938C-EF0B3DE6FE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20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553B-BC8E-432F-B0E8-BE83156AB5E5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DC10-6930-479F-9201-DC9AD4DAF7B8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0133-939C-4CC1-9E9A-B234FA00F3C8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F65E-8B8D-468F-9803-98F9C0823E3E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A17A-B773-4909-A486-684654427196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68E2-17CC-46DB-BD66-7632C333A508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FFA2-B953-4F26-BA92-6404F68AFF46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4F7-2463-4110-9AF3-8EFB8EE37276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CBE7-41F1-45D1-8055-BBCAD6C7AA5E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A35-AC81-4194-9CDA-87C878C3DAB0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E887-6D22-433D-AF5A-2F07C15C9082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1389B-0B86-42D9-9039-6E41AF05259A}" type="datetime1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594" y="2285992"/>
            <a:ext cx="1138496" cy="112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9310" y="303703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Научно – исследовательская деятельность - фактор профессионального успеха для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445224"/>
            <a:ext cx="5163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Выполнила: Касперович Анжелика Ивановна</a:t>
            </a:r>
          </a:p>
          <a:p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Учитель мировой художественной культуры</a:t>
            </a:r>
          </a:p>
          <a:p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МБОУ «СОШ № 2»</a:t>
            </a:r>
            <a:r>
              <a:rPr lang="ru-RU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городского округа Судак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D:\МАМА\работа\200 000\Мое портфолио\P310315_13.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318" y="3410288"/>
            <a:ext cx="211180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24744"/>
            <a:ext cx="7696200" cy="5226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</a:rPr>
              <a:t>План работы:</a:t>
            </a:r>
            <a:r>
              <a:rPr lang="ru-RU" sz="2400" i="1" dirty="0" smtClean="0">
                <a:solidFill>
                  <a:srgbClr val="0000CC"/>
                </a:solidFill>
              </a:rPr>
              <a:t> </a:t>
            </a:r>
            <a:endParaRPr lang="ru-RU" sz="2400" b="1" i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 исследовательской работы.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Как будет называться мое исследование?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Актуальность проблемы. В чем необходимость моей работы?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я хочу исследовать?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исследования.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чего я хочу провести исследование?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Задачи исследования.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моего исследования.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Методика работы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Каким образом я проводил исследование?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Описание работы.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Мои результаты исследования.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Выполнил ли я то, что задумал? Что оказалось трудным в моем исследовании, чего не удалось выполнить.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2" name="Picture 4" descr="s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01208"/>
            <a:ext cx="18288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764704"/>
            <a:ext cx="3960440" cy="5544616"/>
          </a:xfrm>
        </p:spPr>
        <p:txBody>
          <a:bodyPr>
            <a:normAutofit fontScale="92500" lnSpcReduction="20000"/>
          </a:bodyPr>
          <a:lstStyle/>
          <a:p>
            <a:pPr marL="0" indent="376238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Обычно в исследовательской работе 1/3 времени занимает правильная формулировка темы и цели исследования, а также выбор или отработка его методики;</a:t>
            </a:r>
          </a:p>
          <a:p>
            <a:pPr marL="0" indent="376238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1/3 времени затрачивается на сбор материала;</a:t>
            </a:r>
          </a:p>
          <a:p>
            <a:pPr marL="0" indent="376238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не менее 1/3 времени уходит на его обработку, обобщение, написание текста.</a:t>
            </a:r>
          </a:p>
        </p:txBody>
      </p:sp>
      <p:pic>
        <p:nvPicPr>
          <p:cNvPr id="13316" name="Picture 4" descr="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7382"/>
            <a:ext cx="714348" cy="68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D:\МАМА\работа\200 000\Мое портфолио\a7q0wvgWG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7" t="-52" r="13307" b="52"/>
          <a:stretch/>
        </p:blipFill>
        <p:spPr bwMode="auto">
          <a:xfrm>
            <a:off x="4139952" y="1628800"/>
            <a:ext cx="4705165" cy="42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663"/>
            <a:ext cx="8892480" cy="374441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Итогом исследовательской работы обучающегося может быть выступление на детской конференции. В отличие от «взрослой» конференции, здесь необходимо создать «ситуацию успеха» для каждого школьника. Каждую работу, независимо от её качества, необходимо похвалить, чтобы у ребёнка возникло желание продолжать исследовательскую деятельность.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D:\МАМА\работа\200 000\Мое портфолио\exrE3T0y4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05" y="4031326"/>
            <a:ext cx="4047633" cy="2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А\работа\200 000\Мое портфолио\PmFd6fxCO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032" y="4031326"/>
            <a:ext cx="3599384" cy="2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Итогом исследовательской работы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побед воспитанников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Муниципальных и Республиканских конференциях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педагога , может быть: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Гордость за успехи  и слезы радости;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Грамоты отдела образования, министерства образования в случае побед воспитанников;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Возможность участия обучающихся в педагогических семинарах и конференциях;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Возможность участвовать в профессиональных конкурсах, где использовать успехи детей в методических работах;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Иметь возможность в период аттестации включить грамоты различных уровней воспитанников и личные в гонку за «высшей» категорией;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водить анализы работ с обучающимися в методические разработки, статьи;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Публиковать исследовательские проекты на профессиональных ресурсах и в методической литературе;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Дать администрации школ повод гордиться Вами еще и в этом и начислять стимулирующие выплаты по каждому вышеизложенному пункту, кроме первого.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Picture 4" descr="J02836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660" y="5157192"/>
            <a:ext cx="6524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971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280920" cy="5226050"/>
          </a:xfrm>
        </p:spPr>
        <p:txBody>
          <a:bodyPr/>
          <a:lstStyle/>
          <a:p>
            <a:pPr marL="0" indent="376238" algn="just" eaLnBrk="1" hangingPunct="1">
              <a:buFontTx/>
              <a:buNone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Сколько радости испытывает ученик, когда он находится в поиске вместе с учителем. Что может быть интереснее для учителя, чем следить за работой мысли ребят, иногда направлять их по пути познания, а иногда и просто не мешать, суметь вовремя отойти в сторону, дать детям насладиться радостью своего открытия</a:t>
            </a:r>
          </a:p>
        </p:txBody>
      </p:sp>
      <p:pic>
        <p:nvPicPr>
          <p:cNvPr id="15364" name="Picture 4" descr="J02836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301208"/>
            <a:ext cx="1000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Методическая работа Касперович А.И., представленная на Республиканский конкурс «Лучший учитель Крыма»;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://nsportal.ru/shkola/materialy-metodicheskikh-obedinenii/library/2012/06/24/issledovatelskaya-deyatelnost</a:t>
            </a:r>
            <a:endParaRPr lang="ru-RU" sz="20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9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696200" cy="50815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800" b="1" dirty="0" smtClean="0">
                <a:solidFill>
                  <a:srgbClr val="0000CC"/>
                </a:solidFill>
              </a:rPr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8800" b="1" dirty="0" smtClean="0">
                <a:solidFill>
                  <a:srgbClr val="0000CC"/>
                </a:solidFill>
              </a:rPr>
              <a:t>ЗА ВНИМАНИЕ!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64250" y="5397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6389" name="Picture 7" descr="2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888" y="4869160"/>
            <a:ext cx="2170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flowers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196752"/>
            <a:ext cx="7696200" cy="50260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Государственные  стандарты  общего образования нового поколения предполагают внесение значительных изменений в структуру и содержание, цели и задачи образования, смещение акцентов </a:t>
            </a: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одной задачи</a:t>
            </a:r>
            <a:r>
              <a:rPr lang="ru-RU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вооружить учащегося знаниями, – </a:t>
            </a: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другую</a:t>
            </a:r>
            <a:r>
              <a:rPr lang="ru-RU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3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формировать у него общеучебные умения и навыки как основу учебной деятельности.</a:t>
            </a:r>
          </a:p>
        </p:txBody>
      </p:sp>
      <p:pic>
        <p:nvPicPr>
          <p:cNvPr id="13316" name="Picture 4" descr="AN0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516563"/>
            <a:ext cx="1150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6632"/>
            <a:ext cx="4680520" cy="6089699"/>
          </a:xfrm>
        </p:spPr>
        <p:txBody>
          <a:bodyPr>
            <a:noAutofit/>
          </a:bodyPr>
          <a:lstStyle/>
          <a:p>
            <a:pPr marL="0" indent="376238" eaLnBrk="1" hangingPunct="1">
              <a:buFontTx/>
              <a:buNone/>
            </a:pP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Выпускник современной школы должен обладать практико-ориентированными знаниями, необходимыми для успешной интеграции в социум и адаптации в нём. </a:t>
            </a:r>
          </a:p>
          <a:p>
            <a:pPr marL="0" indent="376238" eaLnBrk="1" hangingPunct="1">
              <a:buFontTx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Ведущую роль должны играть творческие методы обучения. В арсенале инновационных педагогических средств и методов особое место занимает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творческая деятельность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aacd5dbebc3f73bcaac285eb2ab036d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200" y="1628800"/>
            <a:ext cx="1584176" cy="15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194" name="Picture 2" descr="https://pp.vk.me/c624420/v624420525/20892/JpfD3repo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814433" cy="2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8640"/>
            <a:ext cx="4176464" cy="6669360"/>
          </a:xfrm>
        </p:spPr>
        <p:txBody>
          <a:bodyPr>
            <a:normAutofit/>
          </a:bodyPr>
          <a:lstStyle/>
          <a:p>
            <a:pPr marL="0" indent="376238" eaLnBrk="1" hangingPunct="1">
              <a:buFontTx/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Специфика исследовательской работы в школе заключается в систематической направляющей, стимулирующей и корректирующей роли учителя. </a:t>
            </a:r>
          </a:p>
          <a:p>
            <a:pPr marL="0" indent="376238" eaLnBrk="1" hangingPunct="1">
              <a:buFontTx/>
              <a:buNone/>
            </a:pP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Главное для учителя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увлечь и “заразить” детей, показать им значимость их деятельности и вселить уверенность в своих силах, а ещё привлечь родителей к участию в школьных делах своего ребёнка</a:t>
            </a:r>
            <a:endParaRPr lang="ru-RU" sz="2400" i="1" dirty="0" smtClean="0"/>
          </a:p>
        </p:txBody>
      </p:sp>
      <p:pic>
        <p:nvPicPr>
          <p:cNvPr id="15364" name="Picture 4" descr="79ce09b50a2b620d190479ba67404f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85184"/>
            <a:ext cx="24117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122" name="Picture 2" descr="https://pp.vk.me/c625118/v625118525/38b6d/M36QiNZCVK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56" r="19372" b="3988"/>
          <a:stretch/>
        </p:blipFill>
        <p:spPr bwMode="auto">
          <a:xfrm>
            <a:off x="4932040" y="548680"/>
            <a:ext cx="3994952" cy="42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260648"/>
            <a:ext cx="7920880" cy="302433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Умные родители не отталкивают детей, но и не дают прямых ответов, а пытаются натолкнуть ребёнка на самостоятельные наблюдения, размышления, на формулирование интересующего их понятия, иногда показывая как это нужно делать. Это и есть начало формирования личности исследова</a:t>
            </a:r>
            <a:r>
              <a:rPr lang="ru-RU" dirty="0" smtClean="0">
                <a:solidFill>
                  <a:srgbClr val="0000CC"/>
                </a:solidFill>
              </a:rPr>
              <a:t>теля</a:t>
            </a:r>
            <a:r>
              <a:rPr lang="ru-RU" dirty="0" smtClean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D:\МАМА\работа\200 000\Мое портфолио\vljQhvNPxR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71936"/>
            <a:ext cx="5183560" cy="38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696"/>
            <a:ext cx="7740352" cy="5945113"/>
          </a:xfrm>
        </p:spPr>
        <p:txBody>
          <a:bodyPr>
            <a:normAutofit/>
          </a:bodyPr>
          <a:lstStyle/>
          <a:p>
            <a:pPr marL="84138" indent="379413" algn="just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Интеллектуально тренированным учащимся тех знаний и заданий, которые дают в школе, для полной нагрузки не хватает. Необходимо вовремя отследить такого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недозагруженного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ребёнка и применить к нему индивидуальный подход, давая дополнительные задания повышенной сложности. Тогда интерес может возникнуть снова, а может уже и не возникнуть, если прошло много времени с начала  «тоски» по интеллектуальной загрузке</a:t>
            </a:r>
            <a:r>
              <a:rPr lang="ru-RU" sz="2800" dirty="0" smtClean="0"/>
              <a:t>  </a:t>
            </a:r>
          </a:p>
        </p:txBody>
      </p:sp>
      <p:pic>
        <p:nvPicPr>
          <p:cNvPr id="17412" name="Picture 4" descr="um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941168"/>
            <a:ext cx="1079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5652120" cy="3185567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 взрослых изводил вопросом «Почему?» 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Его прозвали «маленький философ».</a:t>
            </a:r>
          </a:p>
          <a:p>
            <a:pPr>
              <a:buFontTx/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только он подрос, как начали ему</a:t>
            </a:r>
            <a:endParaRPr lang="en-US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Преподносить ответы без вопросов.</a:t>
            </a:r>
            <a:endParaRPr lang="en-US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с этих пор он больше никому</a:t>
            </a:r>
            <a:endParaRPr lang="en-US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задает вопросов «Почему?».</a:t>
            </a:r>
            <a:endParaRPr lang="en-US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С. Я. Маршак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D:\МАМА\работа\200 000\Мое портфолио\83L62phfYQ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0"/>
          <a:stretch/>
        </p:blipFill>
        <p:spPr bwMode="auto">
          <a:xfrm>
            <a:off x="3470326" y="2924944"/>
            <a:ext cx="5565389" cy="35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88640"/>
            <a:ext cx="3960440" cy="63062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мне интересно больше всего?</a:t>
            </a:r>
          </a:p>
          <a:p>
            <a:pPr eaLnBrk="1" hangingPunct="1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Чем я хочу заниматься в первую очередь?</a:t>
            </a:r>
          </a:p>
          <a:p>
            <a:pPr eaLnBrk="1" hangingPunct="1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Чем я чаще всего занимаюсь в свободное время?</a:t>
            </a:r>
          </a:p>
          <a:p>
            <a:pPr eaLnBrk="1" hangingPunct="1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 чём хотелось бы узнать как можно больше?</a:t>
            </a:r>
          </a:p>
          <a:p>
            <a:pPr eaLnBrk="1" hangingPunct="1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Чем я мог бы гордиться?</a:t>
            </a:r>
          </a:p>
        </p:txBody>
      </p:sp>
      <p:pic>
        <p:nvPicPr>
          <p:cNvPr id="18436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4302"/>
            <a:ext cx="9535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218" name="Picture 2" descr="https://pp.vk.me/c409818/v409818130/4aa8/4ZDe6WQUdv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676" y="3429000"/>
            <a:ext cx="4071014" cy="31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vk.me/c617121/v617121130/2927/dpM8GJwh_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677" y="285407"/>
            <a:ext cx="4007988" cy="30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1819"/>
            <a:ext cx="7696200" cy="5153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 может быть: </a:t>
            </a:r>
          </a:p>
          <a:p>
            <a:pPr eaLnBrk="1" hangingPunct="1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фантастической (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ученик выдвигает какую-то фантастическую гипотезу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eaLnBrk="1" hangingPunct="1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экспериментальной;</a:t>
            </a:r>
          </a:p>
          <a:p>
            <a:pPr eaLnBrk="1" hangingPunct="1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изобретательской;</a:t>
            </a:r>
          </a:p>
          <a:p>
            <a:pPr eaLnBrk="1" hangingPunct="1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теоретической.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42" name="Picture 2" descr="https://psv4.vk.me/c612728/u34683322/docs/ea013edaa333/MAN_KDCh-2.jpg?extra=mzK--7wFSRmdrWrD4fEAmztQfz9gnNkhT9ZGYMCCW1ums2gZBy-puTDbkq-eQuo_YhxLQe0b_yBKPcE9RwlA8uaGIW6mz_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22" t="17799" r="20397" b="2039"/>
          <a:stretch/>
        </p:blipFill>
        <p:spPr bwMode="auto">
          <a:xfrm rot="16007756">
            <a:off x="4089219" y="1227191"/>
            <a:ext cx="2846771" cy="76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158</TotalTime>
  <Words>795</Words>
  <Application>Microsoft Office PowerPoint</Application>
  <PresentationFormat>Экран (4:3)</PresentationFormat>
  <Paragraphs>94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4-20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Используемые ресурсы: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dc:description>http://aida.ucoz.ru</dc:description>
  <cp:lastModifiedBy>Admin</cp:lastModifiedBy>
  <cp:revision>22</cp:revision>
  <cp:lastPrinted>2015-10-13T09:10:22Z</cp:lastPrinted>
  <dcterms:created xsi:type="dcterms:W3CDTF">2012-01-02T20:42:47Z</dcterms:created>
  <dcterms:modified xsi:type="dcterms:W3CDTF">2016-04-20T17:52:32Z</dcterms:modified>
</cp:coreProperties>
</file>